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79" r:id="rId3"/>
    <p:sldId id="280" r:id="rId4"/>
    <p:sldId id="258" r:id="rId5"/>
    <p:sldId id="259" r:id="rId6"/>
    <p:sldId id="363" r:id="rId7"/>
    <p:sldId id="364" r:id="rId8"/>
    <p:sldId id="365" r:id="rId9"/>
    <p:sldId id="323" r:id="rId10"/>
    <p:sldId id="362" r:id="rId11"/>
    <p:sldId id="350" r:id="rId12"/>
    <p:sldId id="354" r:id="rId13"/>
    <p:sldId id="361" r:id="rId14"/>
    <p:sldId id="352" r:id="rId15"/>
    <p:sldId id="367" r:id="rId16"/>
    <p:sldId id="358" r:id="rId17"/>
    <p:sldId id="368" r:id="rId18"/>
    <p:sldId id="369" r:id="rId19"/>
    <p:sldId id="34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0"/>
    <p:restoredTop sz="94694"/>
  </p:normalViewPr>
  <p:slideViewPr>
    <p:cSldViewPr snapToGrid="0" snapToObjects="1">
      <p:cViewPr>
        <p:scale>
          <a:sx n="118" d="100"/>
          <a:sy n="118" d="100"/>
        </p:scale>
        <p:origin x="112" y="-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F7903-DA41-784A-A38C-64240A9E0C0A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75EEC-BD1C-6740-AC6E-513FBC8FF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23B84-AA55-F444-8B01-6B794707CC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7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0d9e5fe8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0d9e5fe8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their purpose? Redistribute energy (reduce instability)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useful info: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Convection: </a:t>
            </a:r>
            <a:r>
              <a:rPr lang="en-US" dirty="0"/>
              <a:t>is defined by the ability of parcels to rise because they are less dense than their surroundings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Deep</a:t>
            </a:r>
            <a:r>
              <a:rPr lang="en-US" dirty="0"/>
              <a:t> </a:t>
            </a:r>
            <a:r>
              <a:rPr lang="en-US" b="1" dirty="0"/>
              <a:t>convection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Lightning is usually indicative of mixed-phase</a:t>
            </a:r>
            <a:r>
              <a:rPr lang="en-US" b="1" dirty="0"/>
              <a:t> </a:t>
            </a:r>
            <a:r>
              <a:rPr lang="en-US" dirty="0"/>
              <a:t>precipitation (i.e. both liquid and ice).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d9e5fe8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d9e5fe8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A parameter often used to demonstrate the potential for thunderstorms based on these criteria is CAPE.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Note that different types of instabilities exist…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0d9e5fe8e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0d9e5fe8e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22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82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1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2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507987" rtl="0"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1pPr>
            <a:lvl2pPr marL="1219170" lvl="1" indent="-482588" rtl="0">
              <a:spcBef>
                <a:spcPts val="533"/>
              </a:spcBef>
              <a:spcAft>
                <a:spcPts val="0"/>
              </a:spcAft>
              <a:buSzPts val="2100"/>
              <a:buChar char="–"/>
              <a:defRPr/>
            </a:lvl2pPr>
            <a:lvl3pPr marL="1828754" lvl="2" indent="-457189" rtl="0">
              <a:spcBef>
                <a:spcPts val="533"/>
              </a:spcBef>
              <a:spcAft>
                <a:spcPts val="0"/>
              </a:spcAft>
              <a:buSzPts val="1800"/>
              <a:buChar char="•"/>
              <a:defRPr/>
            </a:lvl3pPr>
            <a:lvl4pPr marL="2438339" lvl="3" indent="-431789" rtl="0">
              <a:spcBef>
                <a:spcPts val="400"/>
              </a:spcBef>
              <a:spcAft>
                <a:spcPts val="0"/>
              </a:spcAft>
              <a:buSzPts val="1500"/>
              <a:buChar char="–"/>
              <a:defRPr/>
            </a:lvl4pPr>
            <a:lvl5pPr marL="3047924" lvl="4" indent="-431789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/>
            </a:lvl5pPr>
            <a:lvl6pPr marL="3657509" lvl="5" indent="-431789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/>
            </a:lvl6pPr>
            <a:lvl7pPr marL="4267093" lvl="6" indent="-431789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/>
            </a:lvl7pPr>
            <a:lvl8pPr marL="4876678" lvl="7" indent="-431789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/>
            </a:lvl8pPr>
            <a:lvl9pPr marL="5486263" lvl="8" indent="-431789" rtl="0">
              <a:spcBef>
                <a:spcPts val="400"/>
              </a:spcBef>
              <a:spcAft>
                <a:spcPts val="0"/>
              </a:spcAft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806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2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5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4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3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2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8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E7AB4-5845-814A-80CA-283392260346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C11EB-A684-D340-94E7-8DDF032A9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2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ammb-slider.cira.colostate.edu/?sat=himawari&amp;z=4&amp;im=24&amp;ts=1&amp;st=0&amp;et=0&amp;speed=130&amp;motion=loop&amp;map=1&amp;lat=0&amp;opacity%5B0%5D=1&amp;hidden%5B0%5D=0&amp;pause=20190905221000&amp;slider=-1&amp;hide_controls=0&amp;mouse_draw=0&amp;follow_feature=0&amp;follow_hide=0&amp;s=rammb-slider&amp;sec=full_disk&amp;p%5B0%5D=geocolor&amp;x=11705&amp;y=18500.5312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JPm9F9qPTeM?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6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 descr="Photo of storm chasing vehicle with instrumeents on top, and lighting in the background&#10;">
            <a:extLst>
              <a:ext uri="{FF2B5EF4-FFF2-40B4-BE49-F238E27FC236}">
                <a16:creationId xmlns:a16="http://schemas.microsoft.com/office/drawing/2014/main" id="{5E62CABE-D744-BB4D-B7A6-2A9240313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0C859-99B3-BE46-BC75-7904B4D4B0E8}"/>
              </a:ext>
            </a:extLst>
          </p:cNvPr>
          <p:cNvSpPr txBox="1"/>
          <p:nvPr/>
        </p:nvSpPr>
        <p:spPr>
          <a:xfrm>
            <a:off x="9553019" y="6548941"/>
            <a:ext cx="2534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Photo: Andy Wade, PECAN 2015</a:t>
            </a:r>
          </a:p>
        </p:txBody>
      </p:sp>
    </p:spTree>
    <p:extLst>
      <p:ext uri="{BB962C8B-B14F-4D97-AF65-F5344CB8AC3E}">
        <p14:creationId xmlns:p14="http://schemas.microsoft.com/office/powerpoint/2010/main" val="268830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4F65A-C062-F947-89D4-F564B2B5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from last month…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35E27-436C-DC46-BCC9-D8988E4A09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10</a:t>
            </a:fld>
            <a:endParaRPr lang="en"/>
          </a:p>
        </p:txBody>
      </p:sp>
      <p:pic>
        <p:nvPicPr>
          <p:cNvPr id="5" name="Picture 4" descr="Radar example of single cell convection over terrain in Victoria, Australia&#10;">
            <a:extLst>
              <a:ext uri="{FF2B5EF4-FFF2-40B4-BE49-F238E27FC236}">
                <a16:creationId xmlns:a16="http://schemas.microsoft.com/office/drawing/2014/main" id="{D08311D8-1C54-864C-8766-40E17698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2" b="14817"/>
          <a:stretch/>
        </p:blipFill>
        <p:spPr>
          <a:xfrm>
            <a:off x="1745289" y="1356966"/>
            <a:ext cx="3135995" cy="5074801"/>
          </a:xfrm>
          <a:prstGeom prst="rect">
            <a:avLst/>
          </a:prstGeom>
        </p:spPr>
      </p:pic>
      <p:pic>
        <p:nvPicPr>
          <p:cNvPr id="7" name="Picture 6" descr="Real life example fo cumulus stage">
            <a:extLst>
              <a:ext uri="{FF2B5EF4-FFF2-40B4-BE49-F238E27FC236}">
                <a16:creationId xmlns:a16="http://schemas.microsoft.com/office/drawing/2014/main" id="{07DBF9BE-E849-1F49-BFC3-ACBA4AB622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79"/>
          <a:stretch/>
        </p:blipFill>
        <p:spPr>
          <a:xfrm rot="5400000">
            <a:off x="5850864" y="1215546"/>
            <a:ext cx="5288944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FBBD1-BCB5-1F47-AB05-B05E2C925710}"/>
              </a:ext>
            </a:extLst>
          </p:cNvPr>
          <p:cNvSpPr txBox="1"/>
          <p:nvPr/>
        </p:nvSpPr>
        <p:spPr>
          <a:xfrm>
            <a:off x="9295767" y="6068896"/>
            <a:ext cx="177131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/>
              <a:t>Stacey Hitchcock, 2021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76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"/>
    </mc:Choice>
    <mc:Fallback xmlns="">
      <p:transition spd="slow" advTm="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DC77D-3910-1547-896D-D76F1A20A0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99114-0569-6543-B316-40689A29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15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B3F46-04CC-4840-BF37-27086CC65462}"/>
              </a:ext>
            </a:extLst>
          </p:cNvPr>
          <p:cNvSpPr txBox="1"/>
          <p:nvPr/>
        </p:nvSpPr>
        <p:spPr>
          <a:xfrm>
            <a:off x="5614538" y="6488668"/>
            <a:ext cx="618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Stacey Hitchcock, 2019 RV Investigator Voyage YMC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46F42-1ECF-0642-AB8C-BCA7F4C522F0}"/>
              </a:ext>
            </a:extLst>
          </p:cNvPr>
          <p:cNvSpPr txBox="1"/>
          <p:nvPr/>
        </p:nvSpPr>
        <p:spPr>
          <a:xfrm>
            <a:off x="1402816" y="2314248"/>
            <a:ext cx="59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Anvil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8D55F-C065-094E-8539-347884DEFC98}"/>
              </a:ext>
            </a:extLst>
          </p:cNvPr>
          <p:cNvSpPr txBox="1"/>
          <p:nvPr/>
        </p:nvSpPr>
        <p:spPr>
          <a:xfrm>
            <a:off x="7913192" y="1944916"/>
            <a:ext cx="59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Anvil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A18D9-DD5F-D84A-AFB7-847A807E9BC7}"/>
              </a:ext>
            </a:extLst>
          </p:cNvPr>
          <p:cNvSpPr txBox="1"/>
          <p:nvPr/>
        </p:nvSpPr>
        <p:spPr>
          <a:xfrm>
            <a:off x="3932221" y="5149668"/>
            <a:ext cx="117359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Updraft 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51728B-C284-D347-A42C-340B3D207976}"/>
              </a:ext>
            </a:extLst>
          </p:cNvPr>
          <p:cNvCxnSpPr>
            <a:cxnSpLocks/>
          </p:cNvCxnSpPr>
          <p:nvPr/>
        </p:nvCxnSpPr>
        <p:spPr>
          <a:xfrm>
            <a:off x="2058124" y="2498913"/>
            <a:ext cx="47130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EC6761-51C6-2044-BE07-C5B4A2769E15}"/>
              </a:ext>
            </a:extLst>
          </p:cNvPr>
          <p:cNvSpPr txBox="1"/>
          <p:nvPr/>
        </p:nvSpPr>
        <p:spPr>
          <a:xfrm>
            <a:off x="1730469" y="3820160"/>
            <a:ext cx="105407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Mature cell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A8712-032D-7C4E-B1D8-ECE302BCC7AC}"/>
              </a:ext>
            </a:extLst>
          </p:cNvPr>
          <p:cNvSpPr txBox="1"/>
          <p:nvPr/>
        </p:nvSpPr>
        <p:spPr>
          <a:xfrm>
            <a:off x="7354063" y="3028891"/>
            <a:ext cx="199804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Mature </a:t>
            </a:r>
            <a:r>
              <a:rPr lang="en-US" sz="1467" dirty="0">
                <a:solidFill>
                  <a:schemeClr val="bg1"/>
                </a:solidFill>
                <a:sym typeface="Wingdings" pitchFamily="2" charset="2"/>
              </a:rPr>
              <a:t> decaying cell</a:t>
            </a:r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85E8B0-A41D-5B4C-A8F1-26F67EC245E3}"/>
              </a:ext>
            </a:extLst>
          </p:cNvPr>
          <p:cNvSpPr txBox="1"/>
          <p:nvPr/>
        </p:nvSpPr>
        <p:spPr>
          <a:xfrm>
            <a:off x="6177281" y="5498482"/>
            <a:ext cx="504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42081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"/>
    </mc:Choice>
    <mc:Fallback xmlns="">
      <p:transition spd="slow" advTm="24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EEAD1-DE3D-7E45-AF32-3AD37B13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D740E-E40E-E74D-8C52-4D8023C16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F21322-7E49-1A4B-8EF8-757459931984}"/>
              </a:ext>
            </a:extLst>
          </p:cNvPr>
          <p:cNvSpPr txBox="1"/>
          <p:nvPr/>
        </p:nvSpPr>
        <p:spPr>
          <a:xfrm>
            <a:off x="8562297" y="6406595"/>
            <a:ext cx="204312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Stacey Hitchcock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9188E-DCCC-1C43-94E1-CC1D1EE5A0E0}"/>
              </a:ext>
            </a:extLst>
          </p:cNvPr>
          <p:cNvSpPr txBox="1"/>
          <p:nvPr/>
        </p:nvSpPr>
        <p:spPr>
          <a:xfrm>
            <a:off x="4145280" y="2936558"/>
            <a:ext cx="1125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mammatus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A1DAC4F-E090-3545-8B71-8639834F4AAC}"/>
              </a:ext>
            </a:extLst>
          </p:cNvPr>
          <p:cNvSpPr/>
          <p:nvPr/>
        </p:nvSpPr>
        <p:spPr>
          <a:xfrm>
            <a:off x="6854740" y="4760688"/>
            <a:ext cx="715913" cy="383177"/>
          </a:xfrm>
          <a:custGeom>
            <a:avLst/>
            <a:gdLst>
              <a:gd name="connsiteX0" fmla="*/ 536935 w 536935"/>
              <a:gd name="connsiteY0" fmla="*/ 287383 h 287383"/>
              <a:gd name="connsiteX1" fmla="*/ 493392 w 536935"/>
              <a:gd name="connsiteY1" fmla="*/ 278674 h 287383"/>
              <a:gd name="connsiteX2" fmla="*/ 441140 w 536935"/>
              <a:gd name="connsiteY2" fmla="*/ 261257 h 287383"/>
              <a:gd name="connsiteX3" fmla="*/ 415015 w 536935"/>
              <a:gd name="connsiteY3" fmla="*/ 252548 h 287383"/>
              <a:gd name="connsiteX4" fmla="*/ 345346 w 536935"/>
              <a:gd name="connsiteY4" fmla="*/ 235131 h 287383"/>
              <a:gd name="connsiteX5" fmla="*/ 319220 w 536935"/>
              <a:gd name="connsiteY5" fmla="*/ 217714 h 287383"/>
              <a:gd name="connsiteX6" fmla="*/ 258260 w 536935"/>
              <a:gd name="connsiteY6" fmla="*/ 200297 h 287383"/>
              <a:gd name="connsiteX7" fmla="*/ 232135 w 536935"/>
              <a:gd name="connsiteY7" fmla="*/ 182880 h 287383"/>
              <a:gd name="connsiteX8" fmla="*/ 197300 w 536935"/>
              <a:gd name="connsiteY8" fmla="*/ 165463 h 287383"/>
              <a:gd name="connsiteX9" fmla="*/ 162466 w 536935"/>
              <a:gd name="connsiteY9" fmla="*/ 139337 h 287383"/>
              <a:gd name="connsiteX10" fmla="*/ 127632 w 536935"/>
              <a:gd name="connsiteY10" fmla="*/ 121920 h 287383"/>
              <a:gd name="connsiteX11" fmla="*/ 101506 w 536935"/>
              <a:gd name="connsiteY11" fmla="*/ 104503 h 287383"/>
              <a:gd name="connsiteX12" fmla="*/ 84089 w 536935"/>
              <a:gd name="connsiteY12" fmla="*/ 78377 h 287383"/>
              <a:gd name="connsiteX13" fmla="*/ 57963 w 536935"/>
              <a:gd name="connsiteY13" fmla="*/ 52251 h 287383"/>
              <a:gd name="connsiteX14" fmla="*/ 40546 w 536935"/>
              <a:gd name="connsiteY14" fmla="*/ 0 h 287383"/>
              <a:gd name="connsiteX15" fmla="*/ 5712 w 536935"/>
              <a:gd name="connsiteY15" fmla="*/ 52251 h 287383"/>
              <a:gd name="connsiteX16" fmla="*/ 23129 w 536935"/>
              <a:gd name="connsiteY16" fmla="*/ 26126 h 287383"/>
              <a:gd name="connsiteX17" fmla="*/ 31838 w 536935"/>
              <a:gd name="connsiteY17" fmla="*/ 0 h 287383"/>
              <a:gd name="connsiteX18" fmla="*/ 84089 w 536935"/>
              <a:gd name="connsiteY18" fmla="*/ 26126 h 287383"/>
              <a:gd name="connsiteX19" fmla="*/ 101506 w 536935"/>
              <a:gd name="connsiteY19" fmla="*/ 26126 h 28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36935" h="287383">
                <a:moveTo>
                  <a:pt x="536935" y="287383"/>
                </a:moveTo>
                <a:cubicBezTo>
                  <a:pt x="522421" y="284480"/>
                  <a:pt x="507672" y="282569"/>
                  <a:pt x="493392" y="278674"/>
                </a:cubicBezTo>
                <a:cubicBezTo>
                  <a:pt x="475679" y="273843"/>
                  <a:pt x="458557" y="267063"/>
                  <a:pt x="441140" y="261257"/>
                </a:cubicBezTo>
                <a:cubicBezTo>
                  <a:pt x="432432" y="258354"/>
                  <a:pt x="423920" y="254774"/>
                  <a:pt x="415015" y="252548"/>
                </a:cubicBezTo>
                <a:lnTo>
                  <a:pt x="345346" y="235131"/>
                </a:lnTo>
                <a:cubicBezTo>
                  <a:pt x="336637" y="229325"/>
                  <a:pt x="328840" y="221837"/>
                  <a:pt x="319220" y="217714"/>
                </a:cubicBezTo>
                <a:cubicBezTo>
                  <a:pt x="280149" y="200970"/>
                  <a:pt x="292159" y="217247"/>
                  <a:pt x="258260" y="200297"/>
                </a:cubicBezTo>
                <a:cubicBezTo>
                  <a:pt x="248899" y="195616"/>
                  <a:pt x="241222" y="188073"/>
                  <a:pt x="232135" y="182880"/>
                </a:cubicBezTo>
                <a:cubicBezTo>
                  <a:pt x="220863" y="176439"/>
                  <a:pt x="208309" y="172344"/>
                  <a:pt x="197300" y="165463"/>
                </a:cubicBezTo>
                <a:cubicBezTo>
                  <a:pt x="184992" y="157770"/>
                  <a:pt x="174774" y="147030"/>
                  <a:pt x="162466" y="139337"/>
                </a:cubicBezTo>
                <a:cubicBezTo>
                  <a:pt x="151457" y="132457"/>
                  <a:pt x="138903" y="128361"/>
                  <a:pt x="127632" y="121920"/>
                </a:cubicBezTo>
                <a:cubicBezTo>
                  <a:pt x="118545" y="116727"/>
                  <a:pt x="110215" y="110309"/>
                  <a:pt x="101506" y="104503"/>
                </a:cubicBezTo>
                <a:cubicBezTo>
                  <a:pt x="95700" y="95794"/>
                  <a:pt x="90789" y="86418"/>
                  <a:pt x="84089" y="78377"/>
                </a:cubicBezTo>
                <a:cubicBezTo>
                  <a:pt x="76205" y="68916"/>
                  <a:pt x="63944" y="63017"/>
                  <a:pt x="57963" y="52251"/>
                </a:cubicBezTo>
                <a:cubicBezTo>
                  <a:pt x="49047" y="36202"/>
                  <a:pt x="40546" y="0"/>
                  <a:pt x="40546" y="0"/>
                </a:cubicBezTo>
                <a:cubicBezTo>
                  <a:pt x="33967" y="4386"/>
                  <a:pt x="-16783" y="29756"/>
                  <a:pt x="5712" y="52251"/>
                </a:cubicBezTo>
                <a:cubicBezTo>
                  <a:pt x="13113" y="59652"/>
                  <a:pt x="18448" y="35487"/>
                  <a:pt x="23129" y="26126"/>
                </a:cubicBezTo>
                <a:cubicBezTo>
                  <a:pt x="27234" y="17915"/>
                  <a:pt x="28935" y="8709"/>
                  <a:pt x="31838" y="0"/>
                </a:cubicBezTo>
                <a:cubicBezTo>
                  <a:pt x="53856" y="14679"/>
                  <a:pt x="58336" y="20975"/>
                  <a:pt x="84089" y="26126"/>
                </a:cubicBezTo>
                <a:cubicBezTo>
                  <a:pt x="89782" y="27265"/>
                  <a:pt x="95700" y="26126"/>
                  <a:pt x="101506" y="26126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CE937B-FD15-C54C-A8CF-2FED2FA9E853}"/>
              </a:ext>
            </a:extLst>
          </p:cNvPr>
          <p:cNvSpPr txBox="1"/>
          <p:nvPr/>
        </p:nvSpPr>
        <p:spPr>
          <a:xfrm>
            <a:off x="7178572" y="4760687"/>
            <a:ext cx="2476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Updraft (or what’s left of it)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C9386-1AC2-3949-88C9-D1733BF8744C}"/>
              </a:ext>
            </a:extLst>
          </p:cNvPr>
          <p:cNvSpPr txBox="1"/>
          <p:nvPr/>
        </p:nvSpPr>
        <p:spPr>
          <a:xfrm>
            <a:off x="5452490" y="5347767"/>
            <a:ext cx="583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virga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0B1EAF-BF6D-5748-977D-014E551E3643}"/>
              </a:ext>
            </a:extLst>
          </p:cNvPr>
          <p:cNvCxnSpPr/>
          <p:nvPr/>
        </p:nvCxnSpPr>
        <p:spPr>
          <a:xfrm>
            <a:off x="5956664" y="5532432"/>
            <a:ext cx="49929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8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"/>
    </mc:Choice>
    <mc:Fallback xmlns="">
      <p:transition spd="slow" advTm="52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/>
          </p:nvPr>
        </p:nvSpPr>
        <p:spPr>
          <a:xfrm>
            <a:off x="370114" y="283732"/>
            <a:ext cx="11821886" cy="68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lvl="0"/>
            <a:r>
              <a:rPr lang="en-AU" sz="3200" dirty="0"/>
              <a:t>Squall line from Aug 27, 2020 that lead to severe wind damage</a:t>
            </a:r>
            <a:endParaRPr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8AF7E-20FA-4043-9CC4-C06CAB5906F0}"/>
              </a:ext>
            </a:extLst>
          </p:cNvPr>
          <p:cNvSpPr txBox="1"/>
          <p:nvPr/>
        </p:nvSpPr>
        <p:spPr>
          <a:xfrm>
            <a:off x="10775033" y="6447632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Link</a:t>
            </a:r>
            <a:endParaRPr lang="en-US" sz="2400" dirty="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A079B736-6324-B34D-B092-A49291D3897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3311" y="6389079"/>
            <a:ext cx="731600" cy="524800"/>
          </a:xfrm>
        </p:spPr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13</a:t>
            </a:fld>
            <a:endParaRPr lang="e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FFE51-80A8-BF49-AD33-19A63F2AB949}"/>
              </a:ext>
            </a:extLst>
          </p:cNvPr>
          <p:cNvSpPr txBox="1"/>
          <p:nvPr/>
        </p:nvSpPr>
        <p:spPr>
          <a:xfrm>
            <a:off x="7268680" y="921020"/>
            <a:ext cx="3950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 September 2019 (local time)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4586C-B950-D64E-AE3C-D19BBB36A7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12"/>
          <a:stretch/>
        </p:blipFill>
        <p:spPr>
          <a:xfrm>
            <a:off x="825482" y="1342367"/>
            <a:ext cx="3161063" cy="5105264"/>
          </a:xfrm>
          <a:prstGeom prst="rect">
            <a:avLst/>
          </a:prstGeom>
        </p:spPr>
      </p:pic>
      <p:pic>
        <p:nvPicPr>
          <p:cNvPr id="18" name="Picture 17" descr="A group of clouds in the sky&#10;&#10;Description automatically generated">
            <a:extLst>
              <a:ext uri="{FF2B5EF4-FFF2-40B4-BE49-F238E27FC236}">
                <a16:creationId xmlns:a16="http://schemas.microsoft.com/office/drawing/2014/main" id="{1C7944E3-0059-7B42-B57E-2A5656252E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445"/>
          <a:stretch/>
        </p:blipFill>
        <p:spPr>
          <a:xfrm>
            <a:off x="4718392" y="1536741"/>
            <a:ext cx="7011425" cy="46567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0598F0-F57E-B544-9C9A-3B1A93C68D02}"/>
              </a:ext>
            </a:extLst>
          </p:cNvPr>
          <p:cNvSpPr txBox="1"/>
          <p:nvPr/>
        </p:nvSpPr>
        <p:spPr>
          <a:xfrm>
            <a:off x="10157792" y="5896047"/>
            <a:ext cx="177131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/>
              <a:t>Stacey Hitchcock, 2020</a:t>
            </a:r>
          </a:p>
        </p:txBody>
      </p:sp>
    </p:spTree>
    <p:extLst>
      <p:ext uri="{BB962C8B-B14F-4D97-AF65-F5344CB8AC3E}">
        <p14:creationId xmlns:p14="http://schemas.microsoft.com/office/powerpoint/2010/main" val="104453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"/>
    </mc:Choice>
    <mc:Fallback xmlns="">
      <p:transition spd="slow" advTm="41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12D2D-D1B2-8848-843B-7A0DF0F707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22644-C70B-BE4D-B1DB-0FFFCA41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780915-B5AD-E64B-A1E7-0EF6FBE78D17}"/>
              </a:ext>
            </a:extLst>
          </p:cNvPr>
          <p:cNvSpPr txBox="1"/>
          <p:nvPr/>
        </p:nvSpPr>
        <p:spPr>
          <a:xfrm>
            <a:off x="8639415" y="6406595"/>
            <a:ext cx="204312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Stacey Hitchcock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25AE5-0E20-1149-87BB-B42D1E426D5E}"/>
              </a:ext>
            </a:extLst>
          </p:cNvPr>
          <p:cNvSpPr txBox="1"/>
          <p:nvPr/>
        </p:nvSpPr>
        <p:spPr>
          <a:xfrm>
            <a:off x="2840747" y="2746103"/>
            <a:ext cx="117359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solidFill>
                  <a:schemeClr val="bg1"/>
                </a:solidFill>
              </a:rPr>
              <a:t>Updraft base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2F9508-26D2-CB4B-89FB-82848972B598}"/>
              </a:ext>
            </a:extLst>
          </p:cNvPr>
          <p:cNvCxnSpPr>
            <a:stCxn id="7" idx="3"/>
          </p:cNvCxnSpPr>
          <p:nvPr/>
        </p:nvCxnSpPr>
        <p:spPr>
          <a:xfrm flipV="1">
            <a:off x="4014338" y="2879636"/>
            <a:ext cx="444452" cy="255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187B15-2988-D840-A186-83BEB6EEB4D5}"/>
              </a:ext>
            </a:extLst>
          </p:cNvPr>
          <p:cNvSpPr txBox="1"/>
          <p:nvPr/>
        </p:nvSpPr>
        <p:spPr>
          <a:xfrm>
            <a:off x="3458652" y="3384328"/>
            <a:ext cx="1341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Storm motion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E32CC5-77B3-7940-8CDA-03BEEAA29E86}"/>
              </a:ext>
            </a:extLst>
          </p:cNvPr>
          <p:cNvCxnSpPr>
            <a:cxnSpLocks/>
          </p:cNvCxnSpPr>
          <p:nvPr/>
        </p:nvCxnSpPr>
        <p:spPr>
          <a:xfrm flipH="1" flipV="1">
            <a:off x="2840747" y="3568996"/>
            <a:ext cx="617904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3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"/>
    </mc:Choice>
    <mc:Fallback xmlns="">
      <p:transition spd="slow" advTm="14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9E9D-09A6-3149-AAAB-00FCBD68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>
                <a:ea typeface="+mj-lt"/>
                <a:cs typeface="+mj-lt"/>
              </a:rPr>
              <a:t>A roll cloud can form in the region of rain-cooled air just behind the gust front </a:t>
            </a:r>
            <a:endParaRPr lang="en-US" sz="3200" dirty="0"/>
          </a:p>
        </p:txBody>
      </p:sp>
      <p:pic>
        <p:nvPicPr>
          <p:cNvPr id="4" name="Online Media 2" descr="Massive Roll Cloud reverses direction with incredible speed &amp; a cool lightning shot!">
            <a:hlinkClick r:id="" action="ppaction://media"/>
            <a:extLst>
              <a:ext uri="{FF2B5EF4-FFF2-40B4-BE49-F238E27FC236}">
                <a16:creationId xmlns:a16="http://schemas.microsoft.com/office/drawing/2014/main" id="{EBFB0ACD-EC13-474A-BDB6-DEBDA222251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52797" y="1484586"/>
            <a:ext cx="9107632" cy="512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1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484B7-4B07-F445-94A8-5E22B6A1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8E442-8DC0-0846-99B0-5DA8DE0F7C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D0F8A-EEEE-2749-B48C-9237554F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015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8267F-5A2A-934B-94FF-C4502B00D879}"/>
              </a:ext>
            </a:extLst>
          </p:cNvPr>
          <p:cNvSpPr txBox="1"/>
          <p:nvPr/>
        </p:nvSpPr>
        <p:spPr>
          <a:xfrm>
            <a:off x="7196983" y="6369580"/>
            <a:ext cx="354032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Stacey Hitchcock PECAN, 2015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BD2F0-9F2C-D547-833C-E5E1ECDB8E5C}"/>
              </a:ext>
            </a:extLst>
          </p:cNvPr>
          <p:cNvSpPr txBox="1"/>
          <p:nvPr/>
        </p:nvSpPr>
        <p:spPr>
          <a:xfrm>
            <a:off x="4365898" y="4516846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192F67-C9B3-8348-91EB-38D84B4A92A1}"/>
              </a:ext>
            </a:extLst>
          </p:cNvPr>
          <p:cNvSpPr/>
          <p:nvPr/>
        </p:nvSpPr>
        <p:spPr>
          <a:xfrm>
            <a:off x="7359510" y="5634218"/>
            <a:ext cx="10499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‘Rain foot’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2F156A-EF87-AC45-A9B9-C7A96F707962}"/>
              </a:ext>
            </a:extLst>
          </p:cNvPr>
          <p:cNvCxnSpPr>
            <a:cxnSpLocks/>
          </p:cNvCxnSpPr>
          <p:nvPr/>
        </p:nvCxnSpPr>
        <p:spPr>
          <a:xfrm flipV="1">
            <a:off x="7914704" y="5465011"/>
            <a:ext cx="0" cy="169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E77A88E9-A5BA-C940-AEFD-198A44829BF8}"/>
              </a:ext>
            </a:extLst>
          </p:cNvPr>
          <p:cNvSpPr/>
          <p:nvPr/>
        </p:nvSpPr>
        <p:spPr>
          <a:xfrm>
            <a:off x="6810818" y="5330118"/>
            <a:ext cx="1636295" cy="608201"/>
          </a:xfrm>
          <a:prstGeom prst="arc">
            <a:avLst>
              <a:gd name="adj1" fmla="val 15416459"/>
              <a:gd name="adj2" fmla="val 208482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C5477B-7407-6C46-9CBD-298C441EBF79}"/>
              </a:ext>
            </a:extLst>
          </p:cNvPr>
          <p:cNvSpPr txBox="1"/>
          <p:nvPr/>
        </p:nvSpPr>
        <p:spPr>
          <a:xfrm>
            <a:off x="9295041" y="5180282"/>
            <a:ext cx="974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Cold pool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65217-75AC-CF45-8EB7-4346E6B5703F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8887328" y="5330121"/>
            <a:ext cx="407713" cy="194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ACB975C-9D3B-F84E-A62E-01DFE3045D6A}"/>
              </a:ext>
            </a:extLst>
          </p:cNvPr>
          <p:cNvSpPr/>
          <p:nvPr/>
        </p:nvSpPr>
        <p:spPr>
          <a:xfrm>
            <a:off x="7149673" y="5058633"/>
            <a:ext cx="1636295" cy="608201"/>
          </a:xfrm>
          <a:prstGeom prst="arc">
            <a:avLst>
              <a:gd name="adj1" fmla="val 15416459"/>
              <a:gd name="adj2" fmla="val 38457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3DD77E-162D-0C48-B103-ED586FF09C0C}"/>
              </a:ext>
            </a:extLst>
          </p:cNvPr>
          <p:cNvSpPr txBox="1"/>
          <p:nvPr/>
        </p:nvSpPr>
        <p:spPr>
          <a:xfrm>
            <a:off x="9152394" y="4198158"/>
            <a:ext cx="1261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Updraft base</a:t>
            </a:r>
          </a:p>
        </p:txBody>
      </p:sp>
    </p:spTree>
    <p:extLst>
      <p:ext uri="{BB962C8B-B14F-4D97-AF65-F5344CB8AC3E}">
        <p14:creationId xmlns:p14="http://schemas.microsoft.com/office/powerpoint/2010/main" val="321780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"/>
    </mc:Choice>
    <mc:Fallback xmlns="">
      <p:transition spd="slow" advTm="28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3C05-1B51-EB43-A1FF-C5DC39AA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udy sky over a field&#10;&#10;Description automatically generated with low confidence">
            <a:extLst>
              <a:ext uri="{FF2B5EF4-FFF2-40B4-BE49-F238E27FC236}">
                <a16:creationId xmlns:a16="http://schemas.microsoft.com/office/drawing/2014/main" id="{9600ED49-B420-B44B-88C6-7F3E769A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67D1A-C069-5346-AD8D-1145031CFEA2}"/>
              </a:ext>
            </a:extLst>
          </p:cNvPr>
          <p:cNvCxnSpPr/>
          <p:nvPr/>
        </p:nvCxnSpPr>
        <p:spPr>
          <a:xfrm>
            <a:off x="6487887" y="2242457"/>
            <a:ext cx="1883228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0D42B1-16E2-8C4C-90C1-78067C6327AD}"/>
              </a:ext>
            </a:extLst>
          </p:cNvPr>
          <p:cNvSpPr txBox="1"/>
          <p:nvPr/>
        </p:nvSpPr>
        <p:spPr>
          <a:xfrm>
            <a:off x="4864268" y="2025525"/>
            <a:ext cx="165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Evidence of hail</a:t>
            </a:r>
          </a:p>
        </p:txBody>
      </p:sp>
    </p:spTree>
    <p:extLst>
      <p:ext uri="{BB962C8B-B14F-4D97-AF65-F5344CB8AC3E}">
        <p14:creationId xmlns:p14="http://schemas.microsoft.com/office/powerpoint/2010/main" val="279009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7999-5E6D-8E4F-A147-41F819B3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rt road in a field&#10;&#10;Description automatically generated with low confidence">
            <a:extLst>
              <a:ext uri="{FF2B5EF4-FFF2-40B4-BE49-F238E27FC236}">
                <a16:creationId xmlns:a16="http://schemas.microsoft.com/office/drawing/2014/main" id="{36E8902D-2AE8-F046-B18B-52C33CF0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269"/>
            <a:ext cx="12192000" cy="513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70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A845-5183-044B-8762-25E4D8F2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1E002-D7A8-3040-A7FE-17CDD43610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75251-68C7-5042-BF77-5C5D9F98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FBD83-A776-814B-88B2-2E54DC532E78}"/>
              </a:ext>
            </a:extLst>
          </p:cNvPr>
          <p:cNvSpPr txBox="1"/>
          <p:nvPr/>
        </p:nvSpPr>
        <p:spPr>
          <a:xfrm>
            <a:off x="1216232" y="1536634"/>
            <a:ext cx="3699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Mesocyclone (rotating updraft!)</a:t>
            </a:r>
          </a:p>
          <a:p>
            <a:r>
              <a:rPr lang="en-US" sz="1600" dirty="0"/>
              <a:t>Note clear striations, indicative of rotation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E1B27-EBB0-D64B-A768-253505566C01}"/>
              </a:ext>
            </a:extLst>
          </p:cNvPr>
          <p:cNvSpPr txBox="1"/>
          <p:nvPr/>
        </p:nvSpPr>
        <p:spPr>
          <a:xfrm>
            <a:off x="6953743" y="4952035"/>
            <a:ext cx="70679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Inflow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CA53A2-1807-BE4C-A3EA-B284390C419D}"/>
              </a:ext>
            </a:extLst>
          </p:cNvPr>
          <p:cNvCxnSpPr>
            <a:cxnSpLocks/>
          </p:cNvCxnSpPr>
          <p:nvPr/>
        </p:nvCxnSpPr>
        <p:spPr>
          <a:xfrm flipH="1">
            <a:off x="6170863" y="5136700"/>
            <a:ext cx="782880" cy="1846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90D0F6-2B1B-AE4D-99FF-666745D2BECE}"/>
              </a:ext>
            </a:extLst>
          </p:cNvPr>
          <p:cNvSpPr txBox="1"/>
          <p:nvPr/>
        </p:nvSpPr>
        <p:spPr>
          <a:xfrm>
            <a:off x="7520827" y="6406595"/>
            <a:ext cx="352385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Michael Coniglio, TORUS 2019</a:t>
            </a:r>
          </a:p>
        </p:txBody>
      </p:sp>
    </p:spTree>
    <p:extLst>
      <p:ext uri="{BB962C8B-B14F-4D97-AF65-F5344CB8AC3E}">
        <p14:creationId xmlns:p14="http://schemas.microsoft.com/office/powerpoint/2010/main" val="22487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"/>
    </mc:Choice>
    <mc:Fallback xmlns="">
      <p:transition spd="slow" advTm="5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standing in a parking lot&#10;&#10;Description automatically generated">
            <a:extLst>
              <a:ext uri="{FF2B5EF4-FFF2-40B4-BE49-F238E27FC236}">
                <a16:creationId xmlns:a16="http://schemas.microsoft.com/office/drawing/2014/main" id="{79985098-E530-674C-891C-06D2440DE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" b="25553"/>
          <a:stretch/>
        </p:blipFill>
        <p:spPr>
          <a:xfrm>
            <a:off x="2519057" y="670403"/>
            <a:ext cx="4571999" cy="259465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B5FD41B-8315-8A4E-989E-08507C4A3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2" t="18059" r="30953" b="12291"/>
          <a:stretch/>
        </p:blipFill>
        <p:spPr>
          <a:xfrm>
            <a:off x="3828693" y="2737376"/>
            <a:ext cx="4571999" cy="341644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C9AB1A1B-376B-0948-A704-F9185E36C28F}"/>
              </a:ext>
            </a:extLst>
          </p:cNvPr>
          <p:cNvSpPr/>
          <p:nvPr/>
        </p:nvSpPr>
        <p:spPr>
          <a:xfrm>
            <a:off x="7881643" y="3639747"/>
            <a:ext cx="121380" cy="121381"/>
          </a:xfrm>
          <a:prstGeom prst="star5">
            <a:avLst/>
          </a:prstGeom>
          <a:solidFill>
            <a:srgbClr val="C500A4"/>
          </a:solidFill>
          <a:ln>
            <a:solidFill>
              <a:srgbClr val="C5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F54C26F6-68D0-E146-907C-648923A16E9D}"/>
              </a:ext>
            </a:extLst>
          </p:cNvPr>
          <p:cNvSpPr/>
          <p:nvPr/>
        </p:nvSpPr>
        <p:spPr>
          <a:xfrm>
            <a:off x="6231162" y="5200094"/>
            <a:ext cx="121380" cy="121381"/>
          </a:xfrm>
          <a:prstGeom prst="star5">
            <a:avLst/>
          </a:prstGeom>
          <a:solidFill>
            <a:srgbClr val="C500A4"/>
          </a:solidFill>
          <a:ln>
            <a:solidFill>
              <a:srgbClr val="C5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81867724-F4E8-E04E-9593-046ABD7DB3D9}"/>
              </a:ext>
            </a:extLst>
          </p:cNvPr>
          <p:cNvSpPr/>
          <p:nvPr/>
        </p:nvSpPr>
        <p:spPr>
          <a:xfrm>
            <a:off x="4899201" y="3947176"/>
            <a:ext cx="121380" cy="121381"/>
          </a:xfrm>
          <a:prstGeom prst="star5">
            <a:avLst/>
          </a:prstGeom>
          <a:solidFill>
            <a:srgbClr val="C500A4"/>
          </a:solidFill>
          <a:ln>
            <a:solidFill>
              <a:srgbClr val="C5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7CB5168-6703-4A44-95DA-DB40282E3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417" y="912695"/>
            <a:ext cx="2205792" cy="2755198"/>
          </a:xfrm>
          <a:prstGeom prst="rect">
            <a:avLst/>
          </a:prstGeom>
        </p:spPr>
      </p:pic>
      <p:pic>
        <p:nvPicPr>
          <p:cNvPr id="14" name="Picture 13" descr="A person standing on a rocky hill&#10;&#10;Description automatically generated">
            <a:extLst>
              <a:ext uri="{FF2B5EF4-FFF2-40B4-BE49-F238E27FC236}">
                <a16:creationId xmlns:a16="http://schemas.microsoft.com/office/drawing/2014/main" id="{AF1FB1D6-48B3-3D47-956A-2CE0CFFB7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04" y="1203947"/>
            <a:ext cx="2697177" cy="3596236"/>
          </a:xfrm>
          <a:prstGeom prst="rect">
            <a:avLst/>
          </a:prstGeom>
        </p:spPr>
      </p:pic>
      <p:pic>
        <p:nvPicPr>
          <p:cNvPr id="12" name="Picture 11" descr="A person wearing a hat and smiling at the camera&#10;&#10;Description automatically generated">
            <a:extLst>
              <a:ext uri="{FF2B5EF4-FFF2-40B4-BE49-F238E27FC236}">
                <a16:creationId xmlns:a16="http://schemas.microsoft.com/office/drawing/2014/main" id="{C17708E2-E13A-B14D-BF12-CE96B5AD0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340" y="4376058"/>
            <a:ext cx="2133600" cy="1600200"/>
          </a:xfrm>
          <a:prstGeom prst="rect">
            <a:avLst/>
          </a:prstGeom>
        </p:spPr>
      </p:pic>
      <p:pic>
        <p:nvPicPr>
          <p:cNvPr id="21" name="Picture 20" descr="A group of clouds in the sky&#10;&#10;Description automatically generated">
            <a:extLst>
              <a:ext uri="{FF2B5EF4-FFF2-40B4-BE49-F238E27FC236}">
                <a16:creationId xmlns:a16="http://schemas.microsoft.com/office/drawing/2014/main" id="{A3A1314C-D90A-BD46-BBBB-791BF9827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999" y="4168388"/>
            <a:ext cx="3583001" cy="26872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B2B977-B4F1-EE4E-9BC1-D6DE4B2FC1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56" r="69869"/>
          <a:stretch/>
        </p:blipFill>
        <p:spPr>
          <a:xfrm>
            <a:off x="11167796" y="4179274"/>
            <a:ext cx="992623" cy="10042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702555-7490-BF44-83FC-E209A5A6E7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1526"/>
          <a:stretch/>
        </p:blipFill>
        <p:spPr>
          <a:xfrm>
            <a:off x="2622687" y="3034315"/>
            <a:ext cx="1168623" cy="882839"/>
          </a:xfrm>
          <a:prstGeom prst="rect">
            <a:avLst/>
          </a:prstGeom>
        </p:spPr>
      </p:pic>
      <p:pic>
        <p:nvPicPr>
          <p:cNvPr id="27" name="Picture 26" descr="A person holding a baby&#10;&#10;Description automatically generated">
            <a:extLst>
              <a:ext uri="{FF2B5EF4-FFF2-40B4-BE49-F238E27FC236}">
                <a16:creationId xmlns:a16="http://schemas.microsoft.com/office/drawing/2014/main" id="{FF65B11C-8300-1346-97C3-3C2BD3DD2D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129" r="21481" b="34"/>
          <a:stretch/>
        </p:blipFill>
        <p:spPr>
          <a:xfrm>
            <a:off x="10287693" y="0"/>
            <a:ext cx="1902550" cy="2116667"/>
          </a:xfrm>
          <a:prstGeom prst="rect">
            <a:avLst/>
          </a:pr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E935B3D9-A352-0B42-B2CC-9E6532D1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en-US" sz="3200" dirty="0"/>
              <a:t>Who am I?</a:t>
            </a:r>
          </a:p>
        </p:txBody>
      </p:sp>
      <p:pic>
        <p:nvPicPr>
          <p:cNvPr id="18" name="Picture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1EB54274-84CF-F944-B959-596B7E5317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6775"/>
          <a:stretch/>
        </p:blipFill>
        <p:spPr>
          <a:xfrm>
            <a:off x="7147115" y="4567706"/>
            <a:ext cx="2412472" cy="2287933"/>
          </a:xfrm>
          <a:prstGeom prst="rect">
            <a:avLst/>
          </a:prstGeom>
        </p:spPr>
      </p:pic>
      <p:pic>
        <p:nvPicPr>
          <p:cNvPr id="1026" name="Picture 2" descr="May be an image of 11 people, including Sam Darcy Culham, Jo Mackellar and Stacey Hitchcock and people smiling">
            <a:extLst>
              <a:ext uri="{FF2B5EF4-FFF2-40B4-BE49-F238E27FC236}">
                <a16:creationId xmlns:a16="http://schemas.microsoft.com/office/drawing/2014/main" id="{F99DC7E0-8E05-E146-856D-B61E01B9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941" y="4796889"/>
            <a:ext cx="2061112" cy="206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65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E7FDCF84-DD70-6D49-A33F-6BD6DC3A6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897" y="40460"/>
            <a:ext cx="3704103" cy="2778078"/>
          </a:xfrm>
          <a:prstGeom prst="rect">
            <a:avLst/>
          </a:prstGeom>
        </p:spPr>
      </p:pic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463D5CF-C71C-E74F-B3C1-89E975CE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416" y="29126"/>
            <a:ext cx="3876760" cy="3399874"/>
          </a:xfrm>
          <a:prstGeom prst="rect">
            <a:avLst/>
          </a:prstGeom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228691E4-79D6-4245-AEDB-75D3222C482C}"/>
              </a:ext>
            </a:extLst>
          </p:cNvPr>
          <p:cNvSpPr/>
          <p:nvPr/>
        </p:nvSpPr>
        <p:spPr>
          <a:xfrm>
            <a:off x="3998740" y="1282220"/>
            <a:ext cx="121380" cy="121381"/>
          </a:xfrm>
          <a:prstGeom prst="star5">
            <a:avLst/>
          </a:prstGeom>
          <a:solidFill>
            <a:srgbClr val="C500A4"/>
          </a:solidFill>
          <a:ln>
            <a:solidFill>
              <a:srgbClr val="C5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DA6E4447-3974-6B46-9486-5521DAFAC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76" y="40460"/>
            <a:ext cx="3704103" cy="2778077"/>
          </a:xfrm>
          <a:prstGeom prst="rect">
            <a:avLst/>
          </a:prstGeom>
        </p:spPr>
      </p:pic>
      <p:pic>
        <p:nvPicPr>
          <p:cNvPr id="3" name="Picture 2" descr="A person throwing a frisbee&#10;&#10;Description automatically generated">
            <a:extLst>
              <a:ext uri="{FF2B5EF4-FFF2-40B4-BE49-F238E27FC236}">
                <a16:creationId xmlns:a16="http://schemas.microsoft.com/office/drawing/2014/main" id="{40D37659-88E7-3F48-99D5-9B07D3A8E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029" y="2847664"/>
            <a:ext cx="5347114" cy="4010336"/>
          </a:xfrm>
          <a:prstGeom prst="rect">
            <a:avLst/>
          </a:prstGeom>
        </p:spPr>
      </p:pic>
      <p:pic>
        <p:nvPicPr>
          <p:cNvPr id="7" name="Picture 6" descr="A picture containing outdoor, sky, grass, tree&#10;&#10;Description automatically generated">
            <a:extLst>
              <a:ext uri="{FF2B5EF4-FFF2-40B4-BE49-F238E27FC236}">
                <a16:creationId xmlns:a16="http://schemas.microsoft.com/office/drawing/2014/main" id="{CBDE27C3-E26D-FC44-9525-AA8875EB3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306" y="2818537"/>
            <a:ext cx="3038723" cy="4051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F5574-E809-264D-A4F8-D02F238F6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1809" y="2345694"/>
            <a:ext cx="1869260" cy="1869260"/>
          </a:xfrm>
          <a:prstGeom prst="rect">
            <a:avLst/>
          </a:prstGeom>
        </p:spPr>
      </p:pic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C09AB46-7472-3640-AE42-29A421FDAE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988" y="2021927"/>
            <a:ext cx="3568361" cy="4848241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E721D200-490C-E042-9879-2EF3FB3E4D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62" y="922777"/>
            <a:ext cx="3282040" cy="2277622"/>
          </a:xfrm>
          <a:prstGeom prst="rect">
            <a:avLst/>
          </a:prstGeom>
        </p:spPr>
      </p:pic>
      <p:sp>
        <p:nvSpPr>
          <p:cNvPr id="17" name="5-Point Star 16">
            <a:extLst>
              <a:ext uri="{FF2B5EF4-FFF2-40B4-BE49-F238E27FC236}">
                <a16:creationId xmlns:a16="http://schemas.microsoft.com/office/drawing/2014/main" id="{031EC5E8-123D-DE40-8C3C-8DC5968FF45B}"/>
              </a:ext>
            </a:extLst>
          </p:cNvPr>
          <p:cNvSpPr/>
          <p:nvPr/>
        </p:nvSpPr>
        <p:spPr>
          <a:xfrm>
            <a:off x="1777870" y="1514411"/>
            <a:ext cx="121380" cy="121381"/>
          </a:xfrm>
          <a:prstGeom prst="star5">
            <a:avLst/>
          </a:prstGeom>
          <a:solidFill>
            <a:srgbClr val="C500A4"/>
          </a:solidFill>
          <a:ln>
            <a:solidFill>
              <a:srgbClr val="C5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171C7F-6A92-8E47-8F31-27DE7E50EF9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9137"/>
          <a:stretch/>
        </p:blipFill>
        <p:spPr>
          <a:xfrm>
            <a:off x="122988" y="1104320"/>
            <a:ext cx="1565925" cy="10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0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6DE5CB-67D0-874D-8703-DFEFE8DF492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00000000-1234-1234-1234-123412341234}" type="slidenum">
              <a:rPr lang="en-US">
                <a:solidFill>
                  <a:schemeClr val="tx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71094" y="2368732"/>
            <a:ext cx="5207773" cy="320725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380985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en-US" sz="2000" i="1" dirty="0"/>
              <a:t>Convective storm (cumulonimbus cloud) with lightning and thunder</a:t>
            </a:r>
          </a:p>
          <a:p>
            <a:pPr marL="609585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80985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en-US" sz="2000" b="1" dirty="0"/>
              <a:t>Role: </a:t>
            </a:r>
            <a:r>
              <a:rPr lang="en-US" sz="2000" dirty="0"/>
              <a:t>Redistribute energy</a:t>
            </a:r>
          </a:p>
          <a:p>
            <a:pPr marL="609585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80985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en-US" sz="2000" b="1" dirty="0"/>
              <a:t>Immediate impacts: </a:t>
            </a:r>
            <a:r>
              <a:rPr lang="en-US" sz="2000" dirty="0"/>
              <a:t>rainfall, flash flooding, winds, hail, tornadoes, lighting, turbulence</a:t>
            </a:r>
          </a:p>
          <a:p>
            <a:pPr marL="609585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80985" defTabSz="914400">
              <a:lnSpc>
                <a:spcPct val="90000"/>
              </a:lnSpc>
              <a:spcAft>
                <a:spcPts val="600"/>
              </a:spcAft>
              <a:buSzPts val="1800"/>
            </a:pPr>
            <a:r>
              <a:rPr lang="en-US" sz="2000" b="1" dirty="0"/>
              <a:t>Other impacts: </a:t>
            </a:r>
            <a:r>
              <a:rPr lang="en-US" sz="2000" dirty="0"/>
              <a:t>Forecast skill of downstream predictions, subsequent/future storms, large scale climate drivers, radiational feedbacks</a:t>
            </a:r>
          </a:p>
          <a:p>
            <a:pPr marL="609585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09585" indent="-228600" defTabSz="9144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" name="Google Shape;82;p16" descr="Thunderstorm as viewed from an airplane at night">
            <a:extLst>
              <a:ext uri="{FF2B5EF4-FFF2-40B4-BE49-F238E27FC236}">
                <a16:creationId xmlns:a16="http://schemas.microsoft.com/office/drawing/2014/main" id="{EFDEF004-83EC-384F-A0EE-829B752E68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496" y="1469613"/>
            <a:ext cx="5998495" cy="41038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3D7D04F-9EAF-4C41-B451-9538F8F5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a thunderstorm?</a:t>
            </a:r>
          </a:p>
        </p:txBody>
      </p:sp>
    </p:spTree>
    <p:custDataLst>
      <p:tags r:id="rId1"/>
    </p:custData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80"/>
    </mc:Choice>
    <mc:Fallback xmlns="">
      <p:transition spd="slow" advTm="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1EC9F0-D604-5E44-9152-E5DAC22D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200" dirty="0"/>
              <a:t>What are the key ingredients of a thunderstorm?</a:t>
            </a:r>
            <a:endParaRPr lang="en-US" sz="3200"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15600" y="1352328"/>
            <a:ext cx="6706000" cy="3799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indent="-457189">
              <a:buClr>
                <a:srgbClr val="4A86E8"/>
              </a:buClr>
              <a:buSzPts val="1800"/>
              <a:buAutoNum type="arabicPeriod"/>
            </a:pPr>
            <a:r>
              <a:rPr lang="en" sz="2400" dirty="0">
                <a:solidFill>
                  <a:srgbClr val="4A86E8"/>
                </a:solidFill>
                <a:cs typeface="Calibri" panose="020F0502020204030204" pitchFamily="34" charset="0"/>
              </a:rPr>
              <a:t>Moisture: </a:t>
            </a:r>
            <a:r>
              <a:rPr lang="en" sz="2400" dirty="0">
                <a:cs typeface="Calibri" panose="020F0502020204030204" pitchFamily="34" charset="0"/>
              </a:rPr>
              <a:t>Needed for clouds! Moist air also has lower lapse rate than dry air (cools more slowly). Why?</a:t>
            </a:r>
            <a:endParaRPr sz="2400" dirty="0">
              <a:cs typeface="Calibri" panose="020F0502020204030204" pitchFamily="34" charset="0"/>
            </a:endParaRPr>
          </a:p>
          <a:p>
            <a:pPr indent="-457189">
              <a:spcBef>
                <a:spcPts val="0"/>
              </a:spcBef>
              <a:buClr>
                <a:srgbClr val="FF0000"/>
              </a:buClr>
              <a:buSzPts val="1800"/>
              <a:buAutoNum type="arabicPeriod"/>
            </a:pPr>
            <a:r>
              <a:rPr lang="en" sz="2400" dirty="0">
                <a:solidFill>
                  <a:srgbClr val="FF0000"/>
                </a:solidFill>
                <a:cs typeface="Calibri" panose="020F0502020204030204" pitchFamily="34" charset="0"/>
              </a:rPr>
              <a:t>Instability: </a:t>
            </a:r>
            <a:r>
              <a:rPr lang="en" sz="2400" dirty="0">
                <a:cs typeface="Calibri" panose="020F0502020204030204" pitchFamily="34" charset="0"/>
              </a:rPr>
              <a:t>Air needs to be less dense than its surroundings to rise to high elevations</a:t>
            </a:r>
            <a:endParaRPr sz="2400" dirty="0">
              <a:cs typeface="Calibri" panose="020F0502020204030204" pitchFamily="34" charset="0"/>
            </a:endParaRPr>
          </a:p>
          <a:p>
            <a:pPr indent="-457189">
              <a:spcBef>
                <a:spcPts val="0"/>
              </a:spcBef>
              <a:buClr>
                <a:srgbClr val="FF9900"/>
              </a:buClr>
              <a:buSzPts val="1800"/>
              <a:buAutoNum type="arabicPeriod"/>
            </a:pPr>
            <a:r>
              <a:rPr lang="en" sz="2400" dirty="0">
                <a:solidFill>
                  <a:srgbClr val="FFC000"/>
                </a:solidFill>
                <a:cs typeface="Calibri" panose="020F0502020204030204" pitchFamily="34" charset="0"/>
              </a:rPr>
              <a:t>Lift (trigger mechanism): </a:t>
            </a:r>
            <a:r>
              <a:rPr lang="en" sz="2400" dirty="0">
                <a:cs typeface="Calibri" panose="020F0502020204030204" pitchFamily="34" charset="0"/>
              </a:rPr>
              <a:t>Something that forces air to rise</a:t>
            </a:r>
            <a:endParaRPr sz="2400" dirty="0"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BC813-3616-6B42-B533-8D4208120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5</a:t>
            </a:fld>
            <a:endParaRPr lang="en"/>
          </a:p>
        </p:txBody>
      </p:sp>
      <p:sp>
        <p:nvSpPr>
          <p:cNvPr id="89" name="Google Shape;89;p17"/>
          <p:cNvSpPr txBox="1"/>
          <p:nvPr/>
        </p:nvSpPr>
        <p:spPr>
          <a:xfrm>
            <a:off x="7121600" y="2791044"/>
            <a:ext cx="5070400" cy="3505067"/>
          </a:xfrm>
          <a:prstGeom prst="rect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133" b="1" u="sng" dirty="0">
                <a:solidFill>
                  <a:schemeClr val="accent6"/>
                </a:solidFill>
                <a:ea typeface="Trebuchet MS"/>
                <a:cs typeface="Calibri" panose="020F0502020204030204" pitchFamily="34" charset="0"/>
                <a:sym typeface="Trebuchet MS"/>
              </a:rPr>
              <a:t>Trigger Mechanisms:</a:t>
            </a:r>
            <a:endParaRPr sz="2133" dirty="0">
              <a:solidFill>
                <a:schemeClr val="accent6"/>
              </a:solidFill>
              <a:cs typeface="Calibri" panose="020F0502020204030204" pitchFamily="34" charset="0"/>
            </a:endParaRPr>
          </a:p>
          <a:p>
            <a:pPr marL="380990" indent="-364058"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" sz="2133" dirty="0">
                <a:solidFill>
                  <a:schemeClr val="accent6"/>
                </a:solidFill>
                <a:ea typeface="Trebuchet MS"/>
                <a:cs typeface="Calibri" panose="020F0502020204030204" pitchFamily="34" charset="0"/>
                <a:sym typeface="Trebuchet MS"/>
              </a:rPr>
              <a:t>Fronts</a:t>
            </a:r>
            <a:endParaRPr sz="2133" dirty="0">
              <a:solidFill>
                <a:schemeClr val="accent6"/>
              </a:solidFill>
              <a:cs typeface="Calibri" panose="020F0502020204030204" pitchFamily="34" charset="0"/>
            </a:endParaRPr>
          </a:p>
          <a:p>
            <a:pPr marL="380990" indent="-364058"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" sz="2133" dirty="0">
                <a:solidFill>
                  <a:schemeClr val="accent6"/>
                </a:solidFill>
                <a:ea typeface="Trebuchet MS"/>
                <a:cs typeface="Calibri" panose="020F0502020204030204" pitchFamily="34" charset="0"/>
                <a:sym typeface="Trebuchet MS"/>
              </a:rPr>
              <a:t>Low-level convergence</a:t>
            </a:r>
            <a:endParaRPr sz="2133" dirty="0">
              <a:solidFill>
                <a:schemeClr val="accent6"/>
              </a:solidFill>
              <a:cs typeface="Calibri" panose="020F0502020204030204" pitchFamily="34" charset="0"/>
            </a:endParaRPr>
          </a:p>
          <a:p>
            <a:pPr marL="380990" indent="-364058"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" sz="2133" dirty="0">
                <a:solidFill>
                  <a:schemeClr val="accent6"/>
                </a:solidFill>
                <a:ea typeface="Trebuchet MS"/>
                <a:cs typeface="Calibri" panose="020F0502020204030204" pitchFamily="34" charset="0"/>
                <a:sym typeface="Trebuchet MS"/>
              </a:rPr>
              <a:t>Low-level warm air advection</a:t>
            </a:r>
            <a:endParaRPr sz="2133" dirty="0">
              <a:solidFill>
                <a:schemeClr val="accent6"/>
              </a:solidFill>
              <a:cs typeface="Calibri" panose="020F0502020204030204" pitchFamily="34" charset="0"/>
            </a:endParaRPr>
          </a:p>
          <a:p>
            <a:pPr marL="380990" indent="-364058"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" sz="2133" dirty="0">
                <a:solidFill>
                  <a:schemeClr val="accent6"/>
                </a:solidFill>
                <a:ea typeface="Trebuchet MS"/>
                <a:cs typeface="Calibri" panose="020F0502020204030204" pitchFamily="34" charset="0"/>
                <a:sym typeface="Trebuchet MS"/>
              </a:rPr>
              <a:t>Low-level moisture advection</a:t>
            </a:r>
            <a:endParaRPr sz="2133" dirty="0">
              <a:solidFill>
                <a:schemeClr val="accent6"/>
              </a:solidFill>
              <a:cs typeface="Calibri" panose="020F0502020204030204" pitchFamily="34" charset="0"/>
            </a:endParaRPr>
          </a:p>
          <a:p>
            <a:pPr marL="380990" indent="-364058"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" sz="2133" dirty="0">
                <a:solidFill>
                  <a:schemeClr val="accent6"/>
                </a:solidFill>
                <a:ea typeface="Trebuchet MS"/>
                <a:cs typeface="Calibri" panose="020F0502020204030204" pitchFamily="34" charset="0"/>
                <a:sym typeface="Trebuchet MS"/>
              </a:rPr>
              <a:t>Outflow and sea-breeze boundaries</a:t>
            </a:r>
            <a:endParaRPr sz="2133" dirty="0">
              <a:solidFill>
                <a:schemeClr val="accent6"/>
              </a:solidFill>
              <a:cs typeface="Calibri" panose="020F0502020204030204" pitchFamily="34" charset="0"/>
            </a:endParaRPr>
          </a:p>
          <a:p>
            <a:pPr marL="380990" indent="-364058"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" sz="2133" dirty="0">
                <a:solidFill>
                  <a:schemeClr val="accent6"/>
                </a:solidFill>
                <a:ea typeface="Trebuchet MS"/>
                <a:cs typeface="Calibri" panose="020F0502020204030204" pitchFamily="34" charset="0"/>
                <a:sym typeface="Trebuchet MS"/>
              </a:rPr>
              <a:t>Orographic upslope</a:t>
            </a:r>
            <a:endParaRPr sz="2133" dirty="0">
              <a:solidFill>
                <a:schemeClr val="accent6"/>
              </a:solidFill>
              <a:cs typeface="Calibri" panose="020F0502020204030204" pitchFamily="34" charset="0"/>
            </a:endParaRPr>
          </a:p>
          <a:p>
            <a:pPr marL="380990" indent="-364058"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" sz="2133" dirty="0">
                <a:solidFill>
                  <a:schemeClr val="accent6"/>
                </a:solidFill>
                <a:ea typeface="Trebuchet MS"/>
                <a:cs typeface="Calibri" panose="020F0502020204030204" pitchFamily="34" charset="0"/>
                <a:sym typeface="Trebuchet MS"/>
              </a:rPr>
              <a:t>Frictional convergence</a:t>
            </a:r>
            <a:endParaRPr sz="2133" dirty="0">
              <a:solidFill>
                <a:schemeClr val="accent6"/>
              </a:solidFill>
              <a:cs typeface="Calibri" panose="020F0502020204030204" pitchFamily="34" charset="0"/>
            </a:endParaRPr>
          </a:p>
          <a:p>
            <a:pPr marL="380990" indent="-364058"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" sz="2133" dirty="0">
                <a:solidFill>
                  <a:schemeClr val="accent6"/>
                </a:solidFill>
                <a:ea typeface="Trebuchet MS"/>
                <a:cs typeface="Calibri" panose="020F0502020204030204" pitchFamily="34" charset="0"/>
                <a:sym typeface="Trebuchet MS"/>
              </a:rPr>
              <a:t>Vorticity</a:t>
            </a:r>
            <a:endParaRPr sz="2133" dirty="0">
              <a:solidFill>
                <a:schemeClr val="accent6"/>
              </a:solidFill>
              <a:cs typeface="Calibri" panose="020F0502020204030204" pitchFamily="34" charset="0"/>
            </a:endParaRPr>
          </a:p>
          <a:p>
            <a:pPr marL="380990" indent="-364058"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" sz="2133" dirty="0">
                <a:solidFill>
                  <a:schemeClr val="accent6"/>
                </a:solidFill>
                <a:ea typeface="Trebuchet MS"/>
                <a:cs typeface="Calibri" panose="020F0502020204030204" pitchFamily="34" charset="0"/>
                <a:sym typeface="Trebuchet MS"/>
              </a:rPr>
              <a:t>Jet Streak</a:t>
            </a:r>
            <a:endParaRPr sz="2133" dirty="0">
              <a:solidFill>
                <a:schemeClr val="accent6"/>
              </a:solidFill>
              <a:ea typeface="Trebuchet MS"/>
              <a:cs typeface="Calibri" panose="020F0502020204030204" pitchFamily="34" charset="0"/>
              <a:sym typeface="Trebuchet MS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723853" y="4719939"/>
            <a:ext cx="3278571" cy="1191335"/>
          </a:xfrm>
          <a:prstGeom prst="rect">
            <a:avLst/>
          </a:prstGeom>
          <a:noFill/>
          <a:ln w="38100" cap="flat" cmpd="sng">
            <a:solidFill>
              <a:srgbClr val="759FB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 b="1" dirty="0">
                <a:ea typeface="Trebuchet MS"/>
                <a:cs typeface="Calibri" panose="020F0502020204030204" pitchFamily="34" charset="0"/>
                <a:sym typeface="Trebuchet MS"/>
              </a:rPr>
              <a:t>Without all three, a thunderstorm will </a:t>
            </a:r>
            <a:r>
              <a:rPr lang="en" sz="2400" b="1" u="sng" dirty="0">
                <a:ea typeface="Trebuchet MS"/>
                <a:cs typeface="Calibri" panose="020F0502020204030204" pitchFamily="34" charset="0"/>
                <a:sym typeface="Trebuchet MS"/>
              </a:rPr>
              <a:t>not</a:t>
            </a:r>
            <a:r>
              <a:rPr lang="en" sz="2400" b="1" dirty="0">
                <a:ea typeface="Trebuchet MS"/>
                <a:cs typeface="Calibri" panose="020F0502020204030204" pitchFamily="34" charset="0"/>
                <a:sym typeface="Trebuchet MS"/>
              </a:rPr>
              <a:t> develop.</a:t>
            </a:r>
            <a:endParaRPr sz="2400" b="1" dirty="0">
              <a:ea typeface="Trebuchet MS"/>
              <a:cs typeface="Calibri" panose="020F0502020204030204" pitchFamily="34" charset="0"/>
              <a:sym typeface="Trebuchet MS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96988" y="1586249"/>
            <a:ext cx="1039681" cy="103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7596" y="1586250"/>
            <a:ext cx="1667120" cy="104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39155" y="1586250"/>
            <a:ext cx="1566919" cy="104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06072" y="1586250"/>
            <a:ext cx="686080" cy="10435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"/>
    </mc:Choice>
    <mc:Fallback xmlns="">
      <p:transition spd="slow" advTm="1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0AEE-7C89-0A47-BA40-3B3B05BE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Thunderstorm fundamentals</a:t>
            </a:r>
          </a:p>
        </p:txBody>
      </p:sp>
      <p:pic>
        <p:nvPicPr>
          <p:cNvPr id="4" name="Google Shape;134;p22" descr="Example of the cumulus stage">
            <a:extLst>
              <a:ext uri="{FF2B5EF4-FFF2-40B4-BE49-F238E27FC236}">
                <a16:creationId xmlns:a16="http://schemas.microsoft.com/office/drawing/2014/main" id="{B5BE5194-8242-0C4C-8533-1DC74832D2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77990" y="1767850"/>
            <a:ext cx="2653194" cy="46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2;p23" descr="14-02b.jpg">
            <a:extLst>
              <a:ext uri="{FF2B5EF4-FFF2-40B4-BE49-F238E27FC236}">
                <a16:creationId xmlns:a16="http://schemas.microsoft.com/office/drawing/2014/main" id="{332DCF8D-B2AF-BC44-B18C-1E973AFE71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499" y="1767850"/>
            <a:ext cx="2653194" cy="462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8;p25" descr="14-02c.jpg">
            <a:extLst>
              <a:ext uri="{FF2B5EF4-FFF2-40B4-BE49-F238E27FC236}">
                <a16:creationId xmlns:a16="http://schemas.microsoft.com/office/drawing/2014/main" id="{20D21F8E-F1E7-7940-AC48-EFD474F9A3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8124" y="1767850"/>
            <a:ext cx="2653194" cy="4625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91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37214-4DFE-D447-8CDD-B5069BF8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Thunderstorm (or convective) organization determines how they impact people</a:t>
            </a:r>
          </a:p>
        </p:txBody>
      </p:sp>
      <p:pic>
        <p:nvPicPr>
          <p:cNvPr id="5" name="Picture 4" descr="20150716_050000_locs.png">
            <a:extLst>
              <a:ext uri="{FF2B5EF4-FFF2-40B4-BE49-F238E27FC236}">
                <a16:creationId xmlns:a16="http://schemas.microsoft.com/office/drawing/2014/main" id="{62689668-B907-764B-BD95-E543DEA162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4" t="7966" r="16271" b="9321"/>
          <a:stretch/>
        </p:blipFill>
        <p:spPr>
          <a:xfrm>
            <a:off x="8715027" y="3793067"/>
            <a:ext cx="2889956" cy="2754491"/>
          </a:xfrm>
          <a:prstGeom prst="rect">
            <a:avLst/>
          </a:prstGeom>
        </p:spPr>
      </p:pic>
      <p:pic>
        <p:nvPicPr>
          <p:cNvPr id="6" name="Picture 5" descr="20150706_030000_locs.png">
            <a:extLst>
              <a:ext uri="{FF2B5EF4-FFF2-40B4-BE49-F238E27FC236}">
                <a16:creationId xmlns:a16="http://schemas.microsoft.com/office/drawing/2014/main" id="{2133C902-6BBE-0C4A-A07D-33A6302C0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7" t="13164" r="9238" b="12933"/>
          <a:stretch/>
        </p:blipFill>
        <p:spPr>
          <a:xfrm>
            <a:off x="8794049" y="1095463"/>
            <a:ext cx="2810935" cy="2697604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20150712_050000_locs.png">
            <a:extLst>
              <a:ext uri="{FF2B5EF4-FFF2-40B4-BE49-F238E27FC236}">
                <a16:creationId xmlns:a16="http://schemas.microsoft.com/office/drawing/2014/main" id="{46DF5495-BBCD-9F45-A200-4B429AD7B1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5" t="9876" r="15555" b="9630"/>
          <a:stretch/>
        </p:blipFill>
        <p:spPr>
          <a:xfrm>
            <a:off x="5842680" y="1095463"/>
            <a:ext cx="2951368" cy="2697604"/>
          </a:xfrm>
          <a:prstGeom prst="rect">
            <a:avLst/>
          </a:prstGeom>
        </p:spPr>
      </p:pic>
      <p:pic>
        <p:nvPicPr>
          <p:cNvPr id="8" name="Picture 7" descr="20150625_050000_locs.png">
            <a:extLst>
              <a:ext uri="{FF2B5EF4-FFF2-40B4-BE49-F238E27FC236}">
                <a16:creationId xmlns:a16="http://schemas.microsoft.com/office/drawing/2014/main" id="{8F97799E-31C2-3142-9EE7-4F89F5A932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5" t="9712" r="11852" b="9301"/>
          <a:stretch/>
        </p:blipFill>
        <p:spPr>
          <a:xfrm>
            <a:off x="5842680" y="3830959"/>
            <a:ext cx="2917504" cy="2716599"/>
          </a:xfrm>
          <a:prstGeom prst="rect">
            <a:avLst/>
          </a:prstGeom>
        </p:spPr>
      </p:pic>
      <p:pic>
        <p:nvPicPr>
          <p:cNvPr id="9" name="Google Shape;252;p36">
            <a:extLst>
              <a:ext uri="{FF2B5EF4-FFF2-40B4-BE49-F238E27FC236}">
                <a16:creationId xmlns:a16="http://schemas.microsoft.com/office/drawing/2014/main" id="{F5465B65-17FE-ED40-BDFF-24796195E98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55494"/>
          <a:stretch/>
        </p:blipFill>
        <p:spPr>
          <a:xfrm>
            <a:off x="3352801" y="2316032"/>
            <a:ext cx="2351314" cy="423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Radar example of single cell convection over terrain in Victoria, Australia&#10;">
            <a:extLst>
              <a:ext uri="{FF2B5EF4-FFF2-40B4-BE49-F238E27FC236}">
                <a16:creationId xmlns:a16="http://schemas.microsoft.com/office/drawing/2014/main" id="{AC6F0F59-E5D0-A248-8534-454AAB10C5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412" b="14817"/>
          <a:stretch/>
        </p:blipFill>
        <p:spPr>
          <a:xfrm>
            <a:off x="599346" y="2316032"/>
            <a:ext cx="2614890" cy="423152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E91B07-1E4A-6D41-9585-EBA975DE3CE0}"/>
              </a:ext>
            </a:extLst>
          </p:cNvPr>
          <p:cNvCxnSpPr/>
          <p:nvPr/>
        </p:nvCxnSpPr>
        <p:spPr>
          <a:xfrm>
            <a:off x="3929743" y="5551714"/>
            <a:ext cx="10450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237301-126A-B741-9C28-C3D20FDE398A}"/>
              </a:ext>
            </a:extLst>
          </p:cNvPr>
          <p:cNvSpPr txBox="1"/>
          <p:nvPr/>
        </p:nvSpPr>
        <p:spPr>
          <a:xfrm>
            <a:off x="4069978" y="5495638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km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940023-3D17-4A41-92F0-81237FC39A03}"/>
              </a:ext>
            </a:extLst>
          </p:cNvPr>
          <p:cNvCxnSpPr>
            <a:cxnSpLocks/>
          </p:cNvCxnSpPr>
          <p:nvPr/>
        </p:nvCxnSpPr>
        <p:spPr>
          <a:xfrm>
            <a:off x="5976257" y="6181040"/>
            <a:ext cx="8055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92DFD5-D373-2B46-91CB-6576B2F9D1B8}"/>
              </a:ext>
            </a:extLst>
          </p:cNvPr>
          <p:cNvSpPr txBox="1"/>
          <p:nvPr/>
        </p:nvSpPr>
        <p:spPr>
          <a:xfrm>
            <a:off x="2237737" y="621088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BC477-E00C-2E4E-8920-D115A0696F33}"/>
              </a:ext>
            </a:extLst>
          </p:cNvPr>
          <p:cNvSpPr txBox="1"/>
          <p:nvPr/>
        </p:nvSpPr>
        <p:spPr>
          <a:xfrm>
            <a:off x="5986298" y="61782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250 km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AE46B7-B54A-4548-89E5-A7ECF0CC1928}"/>
              </a:ext>
            </a:extLst>
          </p:cNvPr>
          <p:cNvCxnSpPr>
            <a:cxnSpLocks/>
          </p:cNvCxnSpPr>
          <p:nvPr/>
        </p:nvCxnSpPr>
        <p:spPr>
          <a:xfrm>
            <a:off x="2307773" y="6199998"/>
            <a:ext cx="60959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w to Identify Hail Spikes">
            <a:extLst>
              <a:ext uri="{FF2B5EF4-FFF2-40B4-BE49-F238E27FC236}">
                <a16:creationId xmlns:a16="http://schemas.microsoft.com/office/drawing/2014/main" id="{66B09C6D-2C33-C542-97EA-09BCA10F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97" y="1601168"/>
            <a:ext cx="2653822" cy="206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162D37-DDB9-134A-85D0-043FFEA5EA85}"/>
              </a:ext>
            </a:extLst>
          </p:cNvPr>
          <p:cNvSpPr txBox="1"/>
          <p:nvPr/>
        </p:nvSpPr>
        <p:spPr>
          <a:xfrm>
            <a:off x="1762431" y="312089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Hail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9EB9A3-1D15-FF47-9873-24DD8CA14161}"/>
              </a:ext>
            </a:extLst>
          </p:cNvPr>
          <p:cNvCxnSpPr>
            <a:cxnSpLocks/>
          </p:cNvCxnSpPr>
          <p:nvPr/>
        </p:nvCxnSpPr>
        <p:spPr>
          <a:xfrm flipH="1" flipV="1">
            <a:off x="1709058" y="2743200"/>
            <a:ext cx="197733" cy="377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235C94-E2C8-A747-92B9-41C1DF4E5399}"/>
              </a:ext>
            </a:extLst>
          </p:cNvPr>
          <p:cNvSpPr txBox="1"/>
          <p:nvPr/>
        </p:nvSpPr>
        <p:spPr>
          <a:xfrm>
            <a:off x="4148213" y="5203386"/>
            <a:ext cx="95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Tornado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EA9954-F59D-AD4B-B80F-D305CB55BC98}"/>
              </a:ext>
            </a:extLst>
          </p:cNvPr>
          <p:cNvCxnSpPr>
            <a:cxnSpLocks/>
          </p:cNvCxnSpPr>
          <p:nvPr/>
        </p:nvCxnSpPr>
        <p:spPr>
          <a:xfrm flipH="1" flipV="1">
            <a:off x="4026982" y="4835790"/>
            <a:ext cx="197733" cy="377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CFF7E9F-1A44-AC49-BCEE-4504EEF42685}"/>
              </a:ext>
            </a:extLst>
          </p:cNvPr>
          <p:cNvSpPr txBox="1"/>
          <p:nvPr/>
        </p:nvSpPr>
        <p:spPr>
          <a:xfrm>
            <a:off x="1338214" y="5416458"/>
            <a:ext cx="1987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</a:t>
            </a:r>
          </a:p>
          <a:p>
            <a:r>
              <a:rPr lang="en-US" dirty="0"/>
              <a:t>(but rain, lightning)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CEAAC0-0CA2-CE44-B1B9-30EDC635F5C2}"/>
              </a:ext>
            </a:extLst>
          </p:cNvPr>
          <p:cNvCxnSpPr>
            <a:cxnSpLocks/>
          </p:cNvCxnSpPr>
          <p:nvPr/>
        </p:nvCxnSpPr>
        <p:spPr>
          <a:xfrm flipH="1" flipV="1">
            <a:off x="1948867" y="4969251"/>
            <a:ext cx="197733" cy="377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4FE1E7-7EC1-7E43-9CFA-E40D41B057EC}"/>
              </a:ext>
            </a:extLst>
          </p:cNvPr>
          <p:cNvSpPr txBox="1"/>
          <p:nvPr/>
        </p:nvSpPr>
        <p:spPr>
          <a:xfrm>
            <a:off x="7061200" y="282853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Damaging wind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A2A0E2-160B-DA4C-A5FE-85051ECD26EB}"/>
              </a:ext>
            </a:extLst>
          </p:cNvPr>
          <p:cNvCxnSpPr>
            <a:cxnSpLocks/>
          </p:cNvCxnSpPr>
          <p:nvPr/>
        </p:nvCxnSpPr>
        <p:spPr>
          <a:xfrm flipH="1" flipV="1">
            <a:off x="7007827" y="2450831"/>
            <a:ext cx="197733" cy="3776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4206C9-4979-5D4F-A8D0-F8F1AF48689E}"/>
              </a:ext>
            </a:extLst>
          </p:cNvPr>
          <p:cNvCxnSpPr>
            <a:cxnSpLocks/>
          </p:cNvCxnSpPr>
          <p:nvPr/>
        </p:nvCxnSpPr>
        <p:spPr>
          <a:xfrm>
            <a:off x="6499527" y="4884865"/>
            <a:ext cx="326810" cy="5315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AD1CF91-7E67-A849-8741-F8B7BAB6A2D8}"/>
              </a:ext>
            </a:extLst>
          </p:cNvPr>
          <p:cNvSpPr txBox="1"/>
          <p:nvPr/>
        </p:nvSpPr>
        <p:spPr>
          <a:xfrm>
            <a:off x="5877100" y="4477641"/>
            <a:ext cx="145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Heavy rainfall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5B8CC1-7575-0249-B146-64D61D08A6DE}"/>
              </a:ext>
            </a:extLst>
          </p:cNvPr>
          <p:cNvSpPr txBox="1"/>
          <p:nvPr/>
        </p:nvSpPr>
        <p:spPr>
          <a:xfrm>
            <a:off x="9795957" y="3197862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881EF7C-C4F4-274F-9064-DF946BB97A8C}"/>
              </a:ext>
            </a:extLst>
          </p:cNvPr>
          <p:cNvCxnSpPr>
            <a:cxnSpLocks/>
          </p:cNvCxnSpPr>
          <p:nvPr/>
        </p:nvCxnSpPr>
        <p:spPr>
          <a:xfrm flipH="1" flipV="1">
            <a:off x="9697090" y="2927866"/>
            <a:ext cx="197733" cy="3776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19CBB0-CDDC-774A-8CFA-3034AB4C52CD}"/>
              </a:ext>
            </a:extLst>
          </p:cNvPr>
          <p:cNvSpPr txBox="1"/>
          <p:nvPr/>
        </p:nvSpPr>
        <p:spPr>
          <a:xfrm>
            <a:off x="10328883" y="2623649"/>
            <a:ext cx="126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(brief) tornado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81083BE-8104-CA4E-9105-3A95F58B6E8A}"/>
              </a:ext>
            </a:extLst>
          </p:cNvPr>
          <p:cNvCxnSpPr>
            <a:cxnSpLocks/>
          </p:cNvCxnSpPr>
          <p:nvPr/>
        </p:nvCxnSpPr>
        <p:spPr>
          <a:xfrm flipH="1" flipV="1">
            <a:off x="9697089" y="2450831"/>
            <a:ext cx="622278" cy="3809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83B374A-E898-6F40-8480-6FCBE14D3202}"/>
              </a:ext>
            </a:extLst>
          </p:cNvPr>
          <p:cNvSpPr txBox="1"/>
          <p:nvPr/>
        </p:nvSpPr>
        <p:spPr>
          <a:xfrm>
            <a:off x="9973062" y="5971788"/>
            <a:ext cx="168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Mostly just rain,</a:t>
            </a:r>
          </a:p>
          <a:p>
            <a:r>
              <a:rPr lang="en-US" dirty="0">
                <a:solidFill>
                  <a:schemeClr val="bg1"/>
                </a:solidFill>
              </a:rPr>
              <a:t>lightning</a:t>
            </a:r>
          </a:p>
        </p:txBody>
      </p:sp>
    </p:spTree>
    <p:extLst>
      <p:ext uri="{BB962C8B-B14F-4D97-AF65-F5344CB8AC3E}">
        <p14:creationId xmlns:p14="http://schemas.microsoft.com/office/powerpoint/2010/main" val="16131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grass, outdoor, field, with distant mountains and thunderstorm&#10;&#10;&#10;Description automatically generated">
            <a:extLst>
              <a:ext uri="{FF2B5EF4-FFF2-40B4-BE49-F238E27FC236}">
                <a16:creationId xmlns:a16="http://schemas.microsoft.com/office/drawing/2014/main" id="{A0D806C4-3227-514A-B6EC-71558F942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0" t="29622" r="29553" b="32829"/>
          <a:stretch/>
        </p:blipFill>
        <p:spPr>
          <a:xfrm>
            <a:off x="1284514" y="2077322"/>
            <a:ext cx="9035143" cy="3959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EB5DBB-C825-8F44-AD13-43D7A159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Vertical wind shear plays a key role in organization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5F2195-68E1-C846-8A00-DA45E931D038}"/>
              </a:ext>
            </a:extLst>
          </p:cNvPr>
          <p:cNvCxnSpPr>
            <a:cxnSpLocks/>
          </p:cNvCxnSpPr>
          <p:nvPr/>
        </p:nvCxnSpPr>
        <p:spPr>
          <a:xfrm flipH="1">
            <a:off x="9489253" y="3520980"/>
            <a:ext cx="8088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3A7B82-2E82-1941-9C5B-A7091C5B6369}"/>
              </a:ext>
            </a:extLst>
          </p:cNvPr>
          <p:cNvCxnSpPr>
            <a:cxnSpLocks/>
          </p:cNvCxnSpPr>
          <p:nvPr/>
        </p:nvCxnSpPr>
        <p:spPr>
          <a:xfrm flipH="1">
            <a:off x="9791282" y="4894290"/>
            <a:ext cx="5158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F459CB-0832-3542-A891-83A69C39DD8B}"/>
              </a:ext>
            </a:extLst>
          </p:cNvPr>
          <p:cNvCxnSpPr>
            <a:cxnSpLocks/>
          </p:cNvCxnSpPr>
          <p:nvPr/>
        </p:nvCxnSpPr>
        <p:spPr>
          <a:xfrm flipH="1" flipV="1">
            <a:off x="9900139" y="6028115"/>
            <a:ext cx="374560" cy="83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2E25D8-AFF1-E64B-AEC6-051FD40EAD60}"/>
              </a:ext>
            </a:extLst>
          </p:cNvPr>
          <p:cNvCxnSpPr>
            <a:cxnSpLocks/>
          </p:cNvCxnSpPr>
          <p:nvPr/>
        </p:nvCxnSpPr>
        <p:spPr>
          <a:xfrm flipH="1">
            <a:off x="8977623" y="2258237"/>
            <a:ext cx="1309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04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188790-60B9-1543-9E92-AA67C2A65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5" t="17224" r="255" b="2396"/>
          <a:stretch/>
        </p:blipFill>
        <p:spPr>
          <a:xfrm>
            <a:off x="-478972" y="-1"/>
            <a:ext cx="12798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166DB-D861-C941-8BEE-B5D40BD3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thunderstorm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04A3B-7B70-9446-8BA8-4BF31FCA6A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0F4A1-23EC-5842-8EB3-6D244BF0AD04}"/>
              </a:ext>
            </a:extLst>
          </p:cNvPr>
          <p:cNvSpPr txBox="1"/>
          <p:nvPr/>
        </p:nvSpPr>
        <p:spPr>
          <a:xfrm>
            <a:off x="8372935" y="6403869"/>
            <a:ext cx="2688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Michael Coniglio, TORUS 2019</a:t>
            </a:r>
          </a:p>
        </p:txBody>
      </p:sp>
    </p:spTree>
    <p:extLst>
      <p:ext uri="{BB962C8B-B14F-4D97-AF65-F5344CB8AC3E}">
        <p14:creationId xmlns:p14="http://schemas.microsoft.com/office/powerpoint/2010/main" val="275259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65"/>
    </mc:Choice>
    <mc:Fallback xmlns="">
      <p:transition spd="slow" advTm="1596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1|0.2|0.2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Words>431</Words>
  <Application>Microsoft Macintosh PowerPoint</Application>
  <PresentationFormat>Widescreen</PresentationFormat>
  <Paragraphs>92</Paragraphs>
  <Slides>19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Who am I?</vt:lpstr>
      <vt:lpstr>PowerPoint Presentation</vt:lpstr>
      <vt:lpstr>What is a thunderstorm?</vt:lpstr>
      <vt:lpstr>What are the key ingredients of a thunderstorm?</vt:lpstr>
      <vt:lpstr>Thunderstorm fundamentals</vt:lpstr>
      <vt:lpstr>Thunderstorm (or convective) organization determines how they impact people</vt:lpstr>
      <vt:lpstr>Vertical wind shear plays a key role in organization</vt:lpstr>
      <vt:lpstr>Recognizing thunderstorm structures</vt:lpstr>
      <vt:lpstr>Example from last month…</vt:lpstr>
      <vt:lpstr>PowerPoint Presentation</vt:lpstr>
      <vt:lpstr>PowerPoint Presentation</vt:lpstr>
      <vt:lpstr>Squall line from Aug 27, 2020 that lead to severe wind damage</vt:lpstr>
      <vt:lpstr>PowerPoint Presentation</vt:lpstr>
      <vt:lpstr>A roll cloud can form in the region of rain-cooled air just behind the gust front 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Stacey Hitchcock</dc:creator>
  <cp:lastModifiedBy>Stacey Hitchcock</cp:lastModifiedBy>
  <cp:revision>18</cp:revision>
  <dcterms:created xsi:type="dcterms:W3CDTF">2021-05-13T23:54:39Z</dcterms:created>
  <dcterms:modified xsi:type="dcterms:W3CDTF">2021-05-14T07:20:22Z</dcterms:modified>
</cp:coreProperties>
</file>